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4"/>
  </p:notesMasterIdLst>
  <p:sldIdLst>
    <p:sldId id="263" r:id="rId2"/>
    <p:sldId id="262" r:id="rId3"/>
  </p:sldIdLst>
  <p:sldSz cx="7775575" cy="10907713"/>
  <p:notesSz cx="6889750" cy="1002188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ED43"/>
    <a:srgbClr val="5AB546"/>
    <a:srgbClr val="00A0E8"/>
    <a:srgbClr val="EE86A7"/>
    <a:srgbClr val="E95377"/>
    <a:srgbClr val="1A67B2"/>
    <a:srgbClr val="E40077"/>
    <a:srgbClr val="5A2E00"/>
    <a:srgbClr val="8D8672"/>
    <a:srgbClr val="875D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9" autoAdjust="0"/>
    <p:restoredTop sz="94660"/>
  </p:normalViewPr>
  <p:slideViewPr>
    <p:cSldViewPr snapToGrid="0">
      <p:cViewPr>
        <p:scale>
          <a:sx n="100" d="100"/>
          <a:sy n="100" d="100"/>
        </p:scale>
        <p:origin x="1026" y="7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5558" cy="502834"/>
          </a:xfrm>
          <a:prstGeom prst="rect">
            <a:avLst/>
          </a:prstGeom>
        </p:spPr>
        <p:txBody>
          <a:bodyPr vert="horz" lIns="92473" tIns="46236" rIns="92473" bIns="4623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600" y="0"/>
            <a:ext cx="2985558" cy="502834"/>
          </a:xfrm>
          <a:prstGeom prst="rect">
            <a:avLst/>
          </a:prstGeom>
        </p:spPr>
        <p:txBody>
          <a:bodyPr vert="horz" lIns="92473" tIns="46236" rIns="92473" bIns="46236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2021/9/2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50950"/>
            <a:ext cx="2409825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73" tIns="46236" rIns="92473" bIns="4623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75" y="4823035"/>
            <a:ext cx="5511800" cy="3946118"/>
          </a:xfrm>
          <a:prstGeom prst="rect">
            <a:avLst/>
          </a:prstGeom>
        </p:spPr>
        <p:txBody>
          <a:bodyPr vert="horz" lIns="92473" tIns="46236" rIns="92473" bIns="4623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519057"/>
            <a:ext cx="2985558" cy="502833"/>
          </a:xfrm>
          <a:prstGeom prst="rect">
            <a:avLst/>
          </a:prstGeom>
        </p:spPr>
        <p:txBody>
          <a:bodyPr vert="horz" lIns="92473" tIns="46236" rIns="92473" bIns="4623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600" y="9519057"/>
            <a:ext cx="2985558" cy="502833"/>
          </a:xfrm>
          <a:prstGeom prst="rect">
            <a:avLst/>
          </a:prstGeom>
        </p:spPr>
        <p:txBody>
          <a:bodyPr vert="horz" lIns="92473" tIns="46236" rIns="92473" bIns="46236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" y="0"/>
            <a:ext cx="7781925" cy="6316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42198" y="6473676"/>
            <a:ext cx="7390051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dirty="0">
                <a:solidFill>
                  <a:schemeClr val="accent6">
                    <a:lumMod val="75000"/>
                  </a:schemeClr>
                </a:solidFill>
                <a:latin typeface="HGPSoeiKakugothicUB" pitchFamily="50" charset="-128"/>
                <a:ea typeface="HGPSoeiKakugothicUB" pitchFamily="50" charset="-128"/>
              </a:rPr>
              <a:t>2021</a:t>
            </a:r>
            <a:r>
              <a:rPr lang="ja-JP" altLang="en-US" sz="4400" dirty="0">
                <a:solidFill>
                  <a:schemeClr val="accent6">
                    <a:lumMod val="75000"/>
                  </a:schemeClr>
                </a:solidFill>
                <a:latin typeface="HGPSoeiKakugothicUB" pitchFamily="50" charset="-128"/>
                <a:ea typeface="HGPSoeiKakugothicUB" pitchFamily="50" charset="-128"/>
              </a:rPr>
              <a:t>年</a:t>
            </a:r>
            <a:r>
              <a:rPr lang="en-US" altLang="ja-JP" sz="4400" dirty="0">
                <a:solidFill>
                  <a:schemeClr val="accent6">
                    <a:lumMod val="75000"/>
                  </a:schemeClr>
                </a:solidFill>
                <a:latin typeface="HGPSoeiKakugothicUB" pitchFamily="50" charset="-128"/>
                <a:ea typeface="HGPSoeiKakugothicUB" pitchFamily="50" charset="-128"/>
              </a:rPr>
              <a:t>10</a:t>
            </a:r>
            <a:r>
              <a:rPr lang="ja-JP" altLang="en-US" sz="4400" dirty="0">
                <a:solidFill>
                  <a:schemeClr val="accent6">
                    <a:lumMod val="75000"/>
                  </a:schemeClr>
                </a:solidFill>
                <a:latin typeface="HGPSoeiKakugothicUB" pitchFamily="50" charset="-128"/>
                <a:ea typeface="HGPSoeiKakugothicUB" pitchFamily="50" charset="-128"/>
              </a:rPr>
              <a:t>月</a:t>
            </a:r>
            <a:r>
              <a:rPr lang="en-US" altLang="ja-JP" sz="4400" dirty="0">
                <a:solidFill>
                  <a:schemeClr val="accent6">
                    <a:lumMod val="75000"/>
                  </a:schemeClr>
                </a:solidFill>
                <a:latin typeface="HGPSoeiKakugothicUB" pitchFamily="50" charset="-128"/>
                <a:ea typeface="HGPSoeiKakugothicUB" pitchFamily="50" charset="-128"/>
              </a:rPr>
              <a:t>19</a:t>
            </a:r>
            <a:r>
              <a:rPr lang="ja-JP" altLang="en-US" sz="4400" dirty="0">
                <a:solidFill>
                  <a:schemeClr val="accent6">
                    <a:lumMod val="75000"/>
                  </a:schemeClr>
                </a:solidFill>
                <a:latin typeface="HGPSoeiKakugothicUB" pitchFamily="50" charset="-128"/>
                <a:ea typeface="HGPSoeiKakugothicUB" pitchFamily="50" charset="-128"/>
              </a:rPr>
              <a:t>日</a:t>
            </a:r>
            <a:r>
              <a:rPr lang="en-US" altLang="ja-JP" sz="4400" dirty="0">
                <a:solidFill>
                  <a:schemeClr val="accent6">
                    <a:lumMod val="75000"/>
                  </a:schemeClr>
                </a:solidFill>
                <a:latin typeface="HGPSoeiKakugothicUB" pitchFamily="50" charset="-128"/>
                <a:ea typeface="HGPSoeiKakugothicUB" pitchFamily="50" charset="-128"/>
              </a:rPr>
              <a:t>(</a:t>
            </a:r>
            <a:r>
              <a:rPr lang="ja-JP" altLang="en-US" sz="4400" dirty="0">
                <a:solidFill>
                  <a:schemeClr val="accent6">
                    <a:lumMod val="75000"/>
                  </a:schemeClr>
                </a:solidFill>
                <a:latin typeface="HGPSoeiKakugothicUB" pitchFamily="50" charset="-128"/>
                <a:ea typeface="HGPSoeiKakugothicUB" pitchFamily="50" charset="-128"/>
              </a:rPr>
              <a:t>火</a:t>
            </a:r>
            <a:r>
              <a:rPr lang="en-US" altLang="ja-JP" sz="4400" dirty="0">
                <a:solidFill>
                  <a:schemeClr val="accent6">
                    <a:lumMod val="75000"/>
                  </a:schemeClr>
                </a:solidFill>
                <a:latin typeface="HGPSoeiKakugothicUB" pitchFamily="50" charset="-128"/>
                <a:ea typeface="HGPSoeiKakugothicUB" pitchFamily="50" charset="-128"/>
              </a:rPr>
              <a:t>)</a:t>
            </a:r>
          </a:p>
          <a:p>
            <a:r>
              <a:rPr lang="ja-JP" altLang="en-US" sz="3600" dirty="0">
                <a:solidFill>
                  <a:schemeClr val="accent6">
                    <a:lumMod val="75000"/>
                  </a:schemeClr>
                </a:solidFill>
                <a:latin typeface="HGPSoeiKakugothicUB" pitchFamily="50" charset="-128"/>
                <a:ea typeface="HGPSoeiKakugothicUB" pitchFamily="50" charset="-128"/>
              </a:rPr>
              <a:t>　　　　　　　　　　　　　　</a:t>
            </a:r>
            <a:r>
              <a:rPr lang="en-US" altLang="ja-JP" sz="3200" dirty="0">
                <a:solidFill>
                  <a:schemeClr val="accent6">
                    <a:lumMod val="75000"/>
                  </a:schemeClr>
                </a:solidFill>
                <a:latin typeface="HGPSoeiKakugothicUB" pitchFamily="50" charset="-128"/>
                <a:ea typeface="HGPSoeiKakugothicUB" pitchFamily="50" charset="-128"/>
              </a:rPr>
              <a:t>14</a:t>
            </a:r>
            <a:r>
              <a:rPr lang="ja-JP" altLang="en-US" sz="3200" dirty="0">
                <a:solidFill>
                  <a:schemeClr val="accent6">
                    <a:lumMod val="75000"/>
                  </a:schemeClr>
                </a:solidFill>
                <a:latin typeface="HGPSoeiKakugothicUB" pitchFamily="50" charset="-128"/>
                <a:ea typeface="HGPSoeiKakugothicUB" pitchFamily="50" charset="-128"/>
              </a:rPr>
              <a:t>：</a:t>
            </a:r>
            <a:r>
              <a:rPr lang="en-US" altLang="ja-JP" sz="3200" dirty="0">
                <a:solidFill>
                  <a:schemeClr val="accent6">
                    <a:lumMod val="75000"/>
                  </a:schemeClr>
                </a:solidFill>
                <a:latin typeface="HGPSoeiKakugothicUB" pitchFamily="50" charset="-128"/>
                <a:ea typeface="HGPSoeiKakugothicUB" pitchFamily="50" charset="-128"/>
              </a:rPr>
              <a:t>00</a:t>
            </a:r>
            <a:r>
              <a:rPr lang="ja-JP" altLang="en-US" sz="3200" dirty="0">
                <a:solidFill>
                  <a:schemeClr val="accent6">
                    <a:lumMod val="75000"/>
                  </a:schemeClr>
                </a:solidFill>
                <a:latin typeface="HGPSoeiKakugothicUB" pitchFamily="50" charset="-128"/>
                <a:ea typeface="HGPSoeiKakugothicUB" pitchFamily="50" charset="-128"/>
              </a:rPr>
              <a:t>～</a:t>
            </a:r>
            <a:r>
              <a:rPr lang="en-US" altLang="ja-JP" sz="3200" dirty="0">
                <a:solidFill>
                  <a:schemeClr val="accent6">
                    <a:lumMod val="75000"/>
                  </a:schemeClr>
                </a:solidFill>
                <a:latin typeface="HGPSoeiKakugothicUB" pitchFamily="50" charset="-128"/>
                <a:ea typeface="HGPSoeiKakugothicUB" pitchFamily="50" charset="-128"/>
              </a:rPr>
              <a:t>16</a:t>
            </a:r>
            <a:r>
              <a:rPr lang="ja-JP" altLang="en-US" sz="3200" dirty="0">
                <a:solidFill>
                  <a:schemeClr val="accent6">
                    <a:lumMod val="75000"/>
                  </a:schemeClr>
                </a:solidFill>
                <a:latin typeface="HGPSoeiKakugothicUB" pitchFamily="50" charset="-128"/>
                <a:ea typeface="HGPSoeiKakugothicUB" pitchFamily="50" charset="-128"/>
              </a:rPr>
              <a:t>：</a:t>
            </a:r>
            <a:r>
              <a:rPr lang="en-US" altLang="ja-JP" sz="3200" dirty="0">
                <a:solidFill>
                  <a:schemeClr val="accent6">
                    <a:lumMod val="75000"/>
                  </a:schemeClr>
                </a:solidFill>
                <a:latin typeface="HGPSoeiKakugothicUB" pitchFamily="50" charset="-128"/>
                <a:ea typeface="HGPSoeiKakugothicUB" pitchFamily="50" charset="-128"/>
              </a:rPr>
              <a:t>00</a:t>
            </a:r>
            <a:endParaRPr lang="zh-CN" altLang="en-US" sz="3600" dirty="0">
              <a:solidFill>
                <a:schemeClr val="accent6">
                  <a:lumMod val="75000"/>
                </a:schemeClr>
              </a:solidFill>
              <a:latin typeface="HGPSoeiKakugothicUB" pitchFamily="50" charset="-128"/>
              <a:ea typeface="HGPSoeiKakugothicUB" pitchFamily="50" charset="-128"/>
            </a:endParaRPr>
          </a:p>
          <a:p>
            <a:pPr algn="ctr"/>
            <a:endParaRPr lang="zh-CN" altLang="en-US" sz="1700" dirty="0">
              <a:solidFill>
                <a:schemeClr val="bg1"/>
              </a:solidFill>
              <a:latin typeface="HGPSoeiKakugothicUB" pitchFamily="50" charset="-128"/>
              <a:ea typeface="HGPSoeiKakugothicUB" pitchFamily="50" charset="-12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71038" y="5687723"/>
            <a:ext cx="73412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chemeClr val="tx2">
                    <a:lumMod val="50000"/>
                  </a:schemeClr>
                </a:solidFill>
                <a:latin typeface="HGPSoeiKakugothicUB" pitchFamily="50" charset="-128"/>
                <a:ea typeface="HGPSoeiKakugothicUB" pitchFamily="50" charset="-128"/>
              </a:rPr>
              <a:t>介護職を希望している外国人と直接話してみませんか？</a:t>
            </a:r>
            <a:endParaRPr lang="zh-CN" altLang="en-US" sz="2400" dirty="0">
              <a:solidFill>
                <a:schemeClr val="tx2">
                  <a:lumMod val="50000"/>
                </a:schemeClr>
              </a:solidFill>
              <a:latin typeface="HGPSoeiKakugothicUB" pitchFamily="50" charset="-128"/>
              <a:ea typeface="HGPSoeiKakugothicUB" pitchFamily="50" charset="-128"/>
            </a:endParaRPr>
          </a:p>
        </p:txBody>
      </p:sp>
      <p:sp>
        <p:nvSpPr>
          <p:cNvPr id="30" name="TextBox 46">
            <a:extLst>
              <a:ext uri="{FF2B5EF4-FFF2-40B4-BE49-F238E27FC236}">
                <a16:creationId xmlns:a16="http://schemas.microsoft.com/office/drawing/2014/main" id="{865D86D5-C803-4A5E-8088-DFE9FEFDD2EF}"/>
              </a:ext>
            </a:extLst>
          </p:cNvPr>
          <p:cNvSpPr txBox="1"/>
          <p:nvPr/>
        </p:nvSpPr>
        <p:spPr>
          <a:xfrm>
            <a:off x="322023" y="418873"/>
            <a:ext cx="73102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  <a:reflection blurRad="6350" stA="53000" endA="300" endPos="35500" dir="5400000" sy="-90000" algn="bl" rotWithShape="0"/>
                </a:effectLst>
                <a:latin typeface="HGPSoeiKakugothicUB" pitchFamily="50" charset="-128"/>
                <a:ea typeface="HGPSoeiKakugothicUB" pitchFamily="50" charset="-128"/>
              </a:rPr>
              <a:t>中国介護人材面談会 </a:t>
            </a:r>
            <a:endParaRPr lang="zh-CN" altLang="en-US" sz="6000" dirty="0">
              <a:ln w="0"/>
              <a:solidFill>
                <a:schemeClr val="tx2">
                  <a:lumMod val="50000"/>
                </a:schemeClr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  <a:reflection blurRad="6350" stA="53000" endA="300" endPos="35500" dir="5400000" sy="-90000" algn="bl" rotWithShape="0"/>
              </a:effectLst>
              <a:latin typeface="HGPSoeiKakugothicUB" pitchFamily="50" charset="-128"/>
              <a:ea typeface="HGPSoeiKakugothicUB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3E7FEBF8-E7C3-4FB9-8426-DE091837B2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14" y="1700827"/>
            <a:ext cx="7652124" cy="38942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24F375A1-B921-4DF1-98E1-FD040C18A3D7}"/>
              </a:ext>
            </a:extLst>
          </p:cNvPr>
          <p:cNvSpPr/>
          <p:nvPr/>
        </p:nvSpPr>
        <p:spPr>
          <a:xfrm>
            <a:off x="126143" y="7953788"/>
            <a:ext cx="2702849" cy="990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参加費無料</a:t>
            </a:r>
            <a:endParaRPr kumimoji="1" lang="en-US" altLang="ja-JP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en-US" altLang="ja-JP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ZOOM</a:t>
            </a:r>
            <a:r>
              <a:rPr lang="ja-JP" altLang="en-US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と会場同時開催</a:t>
            </a:r>
            <a:endParaRPr lang="en-US" altLang="ja-JP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1CEB0B33-9151-42D3-8365-3A3111BF73DA}"/>
              </a:ext>
            </a:extLst>
          </p:cNvPr>
          <p:cNvSpPr/>
          <p:nvPr/>
        </p:nvSpPr>
        <p:spPr>
          <a:xfrm>
            <a:off x="3010379" y="7941940"/>
            <a:ext cx="1754815" cy="990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定員</a:t>
            </a:r>
            <a:endParaRPr lang="en-US" altLang="ja-JP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先着</a:t>
            </a:r>
            <a:r>
              <a:rPr lang="en-US" altLang="ja-JP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5</a:t>
            </a:r>
            <a:r>
              <a:rPr lang="ja-JP" altLang="en-US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名様</a:t>
            </a:r>
            <a:endParaRPr lang="en-US" altLang="ja-JP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4A62A877-9174-489C-A5F0-8E1391485005}"/>
              </a:ext>
            </a:extLst>
          </p:cNvPr>
          <p:cNvSpPr/>
          <p:nvPr/>
        </p:nvSpPr>
        <p:spPr>
          <a:xfrm>
            <a:off x="4968325" y="7955426"/>
            <a:ext cx="2702849" cy="990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詳細は裏面を</a:t>
            </a:r>
            <a:endParaRPr lang="en-US" altLang="ja-JP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ご覧ください</a:t>
            </a:r>
            <a:endParaRPr lang="en-US" altLang="ja-JP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16" name="Picture 5">
            <a:extLst>
              <a:ext uri="{FF2B5EF4-FFF2-40B4-BE49-F238E27FC236}">
                <a16:creationId xmlns:a16="http://schemas.microsoft.com/office/drawing/2014/main" id="{D6E268C0-E82B-4C98-9F44-88ED04E72C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9131300"/>
            <a:ext cx="7756525" cy="1732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55">
            <a:extLst>
              <a:ext uri="{FF2B5EF4-FFF2-40B4-BE49-F238E27FC236}">
                <a16:creationId xmlns:a16="http://schemas.microsoft.com/office/drawing/2014/main" id="{ABD8DA8A-33C1-4E03-8FDA-2DF9717B6CF2}"/>
              </a:ext>
            </a:extLst>
          </p:cNvPr>
          <p:cNvSpPr txBox="1"/>
          <p:nvPr/>
        </p:nvSpPr>
        <p:spPr>
          <a:xfrm>
            <a:off x="148331" y="9307460"/>
            <a:ext cx="43625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chemeClr val="accent6">
                    <a:lumMod val="50000"/>
                  </a:schemeClr>
                </a:solidFill>
                <a:latin typeface="HGPSoeiKakugothicUB" pitchFamily="50" charset="-128"/>
                <a:ea typeface="HGPSoeiKakugothicUB" pitchFamily="50" charset="-128"/>
              </a:rPr>
              <a:t>お問合せ・お申込</a:t>
            </a:r>
            <a:endParaRPr lang="zh-CN" altLang="en-US" sz="1600" dirty="0">
              <a:solidFill>
                <a:schemeClr val="accent6">
                  <a:lumMod val="50000"/>
                </a:schemeClr>
              </a:solidFill>
              <a:latin typeface="HGPSoeiKakugothicUB" pitchFamily="50" charset="-128"/>
              <a:ea typeface="HGPSoeiKakugothicUB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8A09202-30A0-432B-BA29-96951E8798D5}"/>
              </a:ext>
            </a:extLst>
          </p:cNvPr>
          <p:cNvSpPr txBox="1"/>
          <p:nvPr/>
        </p:nvSpPr>
        <p:spPr>
          <a:xfrm>
            <a:off x="148331" y="9752127"/>
            <a:ext cx="4269383" cy="80021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職業訓練法人キャリアバンク職業訓練協会</a:t>
            </a:r>
            <a:endParaRPr lang="en-US" altLang="ja-JP" sz="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〒</a:t>
            </a:r>
            <a:r>
              <a:rPr lang="en-US" altLang="ja-JP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060-0005</a:t>
            </a: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endParaRPr lang="en-US" altLang="ja-JP" sz="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札幌市中央区北</a:t>
            </a:r>
            <a:r>
              <a:rPr lang="en-US" altLang="ja-JP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5</a:t>
            </a: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条西</a:t>
            </a:r>
            <a:r>
              <a:rPr lang="en-US" altLang="ja-JP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5</a:t>
            </a: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丁目</a:t>
            </a:r>
            <a:r>
              <a:rPr lang="en-US" altLang="ja-JP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7</a:t>
            </a: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番地</a:t>
            </a:r>
            <a:r>
              <a:rPr lang="en-US" altLang="ja-JP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sapporo55  5F</a:t>
            </a:r>
            <a:endParaRPr lang="ja-JP" altLang="en-US" sz="1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DF6FE00-6AA0-4B44-9AE4-E2C37F9B1113}"/>
              </a:ext>
            </a:extLst>
          </p:cNvPr>
          <p:cNvSpPr txBox="1"/>
          <p:nvPr/>
        </p:nvSpPr>
        <p:spPr>
          <a:xfrm>
            <a:off x="4464296" y="9755159"/>
            <a:ext cx="3048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ja-JP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TEL </a:t>
            </a: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：  </a:t>
            </a:r>
            <a:r>
              <a:rPr lang="en-US" altLang="ja-JP" sz="1600" kern="2000" spc="-1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011-207-6540</a:t>
            </a:r>
          </a:p>
          <a:p>
            <a:r>
              <a:rPr lang="en-US" altLang="ja-JP" sz="1200" kern="2000" spc="-1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                  </a:t>
            </a:r>
            <a:r>
              <a:rPr lang="ja-JP" altLang="en-US" sz="1200" kern="2000" spc="-1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電話受付時間：平日</a:t>
            </a:r>
            <a:r>
              <a:rPr lang="en-US" altLang="ja-JP" sz="1200" kern="2000" spc="-1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9</a:t>
            </a:r>
            <a:r>
              <a:rPr lang="ja-JP" altLang="en-US" sz="1200" kern="2000" spc="-1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時～</a:t>
            </a:r>
            <a:r>
              <a:rPr lang="en-US" altLang="ja-JP" sz="1200" kern="2000" spc="-1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18</a:t>
            </a:r>
            <a:r>
              <a:rPr lang="ja-JP" altLang="en-US" sz="1200" kern="2000" spc="-1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時</a:t>
            </a:r>
            <a:endParaRPr lang="en-US" altLang="ja-JP" sz="1200" kern="2000" spc="-15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303F325-6787-4C06-9FFB-B5F88928D748}"/>
              </a:ext>
            </a:extLst>
          </p:cNvPr>
          <p:cNvSpPr txBox="1"/>
          <p:nvPr/>
        </p:nvSpPr>
        <p:spPr>
          <a:xfrm>
            <a:off x="4462113" y="10206116"/>
            <a:ext cx="3050183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ja-JP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MAIL  </a:t>
            </a: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r>
              <a:rPr lang="en-US" altLang="ja-JP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  ginou@school.com</a:t>
            </a:r>
            <a:endParaRPr lang="ja-JP" altLang="en-US" sz="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8928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テキスト ボックス 76"/>
          <p:cNvSpPr txBox="1"/>
          <p:nvPr/>
        </p:nvSpPr>
        <p:spPr>
          <a:xfrm>
            <a:off x="4095849" y="428625"/>
            <a:ext cx="1847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sz="2200" dirty="0">
              <a:latin typeface="ＤＦＧ平成明朝体W5" pitchFamily="18" charset="-128"/>
              <a:ea typeface="ＤＦＧ平成明朝体W5" pitchFamily="18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2230" y="6821477"/>
            <a:ext cx="46124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>
                <a:solidFill>
                  <a:schemeClr val="bg1"/>
                </a:solidFill>
                <a:latin typeface="ＤＦＧ平成明朝体W5" pitchFamily="18" charset="-128"/>
                <a:ea typeface="ＤＦＧ平成明朝体W5" pitchFamily="18" charset="-128"/>
              </a:rPr>
              <a:t>2021</a:t>
            </a:r>
            <a:r>
              <a:rPr kumimoji="1" lang="ja-JP" altLang="en-US" sz="2400" dirty="0">
                <a:solidFill>
                  <a:schemeClr val="bg1"/>
                </a:solidFill>
                <a:latin typeface="ＤＦＧ平成明朝体W5" pitchFamily="18" charset="-128"/>
                <a:ea typeface="ＤＦＧ平成明朝体W5" pitchFamily="18" charset="-128"/>
              </a:rPr>
              <a:t>年</a:t>
            </a:r>
            <a:r>
              <a:rPr lang="en-US" altLang="ja-JP" sz="4000" dirty="0">
                <a:solidFill>
                  <a:schemeClr val="bg1"/>
                </a:solidFill>
                <a:latin typeface="ＤＦＧ平成明朝体W5" pitchFamily="18" charset="-128"/>
                <a:ea typeface="ＤＦＧ平成明朝体W5" pitchFamily="18" charset="-128"/>
              </a:rPr>
              <a:t>8</a:t>
            </a:r>
            <a:r>
              <a:rPr kumimoji="1" lang="ja-JP" altLang="en-US" sz="2400" dirty="0">
                <a:solidFill>
                  <a:schemeClr val="bg1"/>
                </a:solidFill>
                <a:latin typeface="ＤＦＧ平成明朝体W5" pitchFamily="18" charset="-128"/>
                <a:ea typeface="ＤＦＧ平成明朝体W5" pitchFamily="18" charset="-128"/>
              </a:rPr>
              <a:t>月</a:t>
            </a:r>
            <a:r>
              <a:rPr lang="en-US" altLang="ja-JP" sz="4000" dirty="0">
                <a:solidFill>
                  <a:schemeClr val="bg1"/>
                </a:solidFill>
                <a:latin typeface="ＤＦＧ平成明朝体W5" pitchFamily="18" charset="-128"/>
                <a:ea typeface="ＤＦＧ平成明朝体W5" pitchFamily="18" charset="-128"/>
              </a:rPr>
              <a:t>26</a:t>
            </a:r>
            <a:r>
              <a:rPr kumimoji="1" lang="ja-JP" altLang="en-US" sz="2400" dirty="0">
                <a:solidFill>
                  <a:schemeClr val="bg1"/>
                </a:solidFill>
                <a:latin typeface="ＤＦＧ平成明朝体W5" pitchFamily="18" charset="-128"/>
                <a:ea typeface="ＤＦＧ平成明朝体W5" pitchFamily="18" charset="-128"/>
              </a:rPr>
              <a:t>日</a:t>
            </a:r>
            <a:r>
              <a:rPr kumimoji="1" lang="ja-JP" altLang="en-US" sz="2800" dirty="0">
                <a:solidFill>
                  <a:schemeClr val="bg1"/>
                </a:solidFill>
                <a:latin typeface="ＤＦＧ平成明朝体W5" pitchFamily="18" charset="-128"/>
                <a:ea typeface="ＤＦＧ平成明朝体W5" pitchFamily="18" charset="-128"/>
              </a:rPr>
              <a:t>（木）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61995" y="7846169"/>
            <a:ext cx="24397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spc="-300" dirty="0">
                <a:solidFill>
                  <a:schemeClr val="bg1"/>
                </a:solidFill>
                <a:latin typeface="ＤＦＧ平成明朝体W5" pitchFamily="18" charset="-128"/>
                <a:ea typeface="ＤＦＧ平成明朝体W5" pitchFamily="18" charset="-128"/>
              </a:rPr>
              <a:t>14</a:t>
            </a:r>
            <a:r>
              <a:rPr lang="ja-JP" altLang="en-US" sz="2400" spc="-300" dirty="0">
                <a:solidFill>
                  <a:schemeClr val="bg1"/>
                </a:solidFill>
                <a:latin typeface="ＤＦＧ平成明朝体W5" pitchFamily="18" charset="-128"/>
                <a:ea typeface="ＤＦＧ平成明朝体W5" pitchFamily="18" charset="-128"/>
              </a:rPr>
              <a:t>：</a:t>
            </a:r>
            <a:r>
              <a:rPr lang="en-US" altLang="ja-JP" sz="2400" spc="-300" dirty="0">
                <a:solidFill>
                  <a:schemeClr val="bg1"/>
                </a:solidFill>
                <a:latin typeface="ＤＦＧ平成明朝体W5" pitchFamily="18" charset="-128"/>
                <a:ea typeface="ＤＦＧ平成明朝体W5" pitchFamily="18" charset="-128"/>
              </a:rPr>
              <a:t>0</a:t>
            </a:r>
            <a:r>
              <a:rPr lang="en-US" altLang="ja-JP" sz="2400" dirty="0">
                <a:solidFill>
                  <a:schemeClr val="bg1"/>
                </a:solidFill>
                <a:latin typeface="ＤＦＧ平成明朝体W5" pitchFamily="18" charset="-128"/>
                <a:ea typeface="ＤＦＧ平成明朝体W5" pitchFamily="18" charset="-128"/>
              </a:rPr>
              <a:t>0 </a:t>
            </a:r>
            <a:r>
              <a:rPr lang="en-US" altLang="ja-JP" sz="2400" spc="-300" dirty="0">
                <a:solidFill>
                  <a:schemeClr val="bg1"/>
                </a:solidFill>
                <a:latin typeface="ＤＦＧ平成明朝体W5" pitchFamily="18" charset="-128"/>
                <a:ea typeface="ＤＦＧ平成明朝体W5" pitchFamily="18" charset="-128"/>
              </a:rPr>
              <a:t>~ 16</a:t>
            </a:r>
            <a:r>
              <a:rPr lang="ja-JP" altLang="en-US" sz="2400" spc="-300" dirty="0">
                <a:solidFill>
                  <a:schemeClr val="bg1"/>
                </a:solidFill>
                <a:latin typeface="ＤＦＧ平成明朝体W5" pitchFamily="18" charset="-128"/>
                <a:ea typeface="ＤＦＧ平成明朝体W5" pitchFamily="18" charset="-128"/>
              </a:rPr>
              <a:t>：</a:t>
            </a:r>
            <a:r>
              <a:rPr lang="en-US" altLang="ja-JP" sz="2400" spc="-300" dirty="0">
                <a:solidFill>
                  <a:schemeClr val="bg1"/>
                </a:solidFill>
                <a:latin typeface="ＤＦＧ平成明朝体W5" pitchFamily="18" charset="-128"/>
                <a:ea typeface="ＤＦＧ平成明朝体W5" pitchFamily="18" charset="-128"/>
              </a:rPr>
              <a:t>00</a:t>
            </a:r>
            <a:endParaRPr kumimoji="1" lang="ja-JP" altLang="en-US" sz="2400" spc="-300" dirty="0">
              <a:solidFill>
                <a:schemeClr val="bg1"/>
              </a:solidFill>
              <a:latin typeface="ＤＦＧ平成明朝体W5" pitchFamily="18" charset="-128"/>
              <a:ea typeface="ＤＦＧ平成明朝体W5" pitchFamily="18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49413" y="8406374"/>
            <a:ext cx="238749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2400" spc="300" dirty="0">
                <a:solidFill>
                  <a:schemeClr val="bg1"/>
                </a:solidFill>
                <a:latin typeface="ＤＦＧ平成明朝体W5" pitchFamily="18" charset="-128"/>
                <a:ea typeface="ＤＦＧ平成明朝体W5" pitchFamily="18" charset="-128"/>
              </a:rPr>
              <a:t>先着</a:t>
            </a:r>
            <a:r>
              <a:rPr lang="en-US" altLang="ja-JP" sz="2400" spc="300" dirty="0">
                <a:solidFill>
                  <a:schemeClr val="bg1"/>
                </a:solidFill>
                <a:latin typeface="ＤＦＧ平成明朝体W5" pitchFamily="18" charset="-128"/>
                <a:ea typeface="ＤＦＧ平成明朝体W5" pitchFamily="18" charset="-128"/>
              </a:rPr>
              <a:t>5</a:t>
            </a:r>
            <a:r>
              <a:rPr lang="ja-JP" altLang="en-US" sz="2400" spc="300" dirty="0">
                <a:solidFill>
                  <a:schemeClr val="bg1"/>
                </a:solidFill>
                <a:latin typeface="ＤＦＧ平成明朝体W5" pitchFamily="18" charset="-128"/>
                <a:ea typeface="ＤＦＧ平成明朝体W5" pitchFamily="18" charset="-128"/>
              </a:rPr>
              <a:t>名様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587518" y="10055275"/>
            <a:ext cx="3050183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ja-JP" sz="1600" dirty="0">
                <a:solidFill>
                  <a:schemeClr val="bg1"/>
                </a:solidFill>
                <a:latin typeface="ＤＦＧ平成明朝体W5" pitchFamily="18" charset="-128"/>
                <a:ea typeface="ＤＦＧ平成明朝体W5" pitchFamily="18" charset="-128"/>
              </a:rPr>
              <a:t>MAIL  </a:t>
            </a:r>
            <a:r>
              <a:rPr lang="ja-JP" altLang="en-US" sz="1600" dirty="0">
                <a:solidFill>
                  <a:schemeClr val="bg1"/>
                </a:solidFill>
                <a:latin typeface="ＤＦＧ平成明朝体W5" pitchFamily="18" charset="-128"/>
                <a:ea typeface="ＤＦＧ平成明朝体W5" pitchFamily="18" charset="-128"/>
              </a:rPr>
              <a:t>：</a:t>
            </a:r>
            <a:r>
              <a:rPr lang="en-US" altLang="ja-JP" sz="1600" dirty="0">
                <a:solidFill>
                  <a:schemeClr val="bg1"/>
                </a:solidFill>
                <a:latin typeface="ＤＦＧ平成明朝体W5" pitchFamily="18" charset="-128"/>
                <a:ea typeface="ＤＦＧ平成明朝体W5" pitchFamily="18" charset="-128"/>
              </a:rPr>
              <a:t>   ginou@school.com</a:t>
            </a:r>
            <a:endParaRPr lang="ja-JP" altLang="en-US" sz="1600" dirty="0">
              <a:solidFill>
                <a:schemeClr val="bg1"/>
              </a:solidFill>
              <a:latin typeface="ＤＦＧ平成明朝体W5" pitchFamily="18" charset="-128"/>
              <a:ea typeface="ＤＦＧ平成明朝体W5" pitchFamily="18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D873543-52A9-41F7-ACC7-89782034F03E}"/>
              </a:ext>
            </a:extLst>
          </p:cNvPr>
          <p:cNvSpPr txBox="1"/>
          <p:nvPr/>
        </p:nvSpPr>
        <p:spPr>
          <a:xfrm>
            <a:off x="-135620" y="428625"/>
            <a:ext cx="3574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spc="480" dirty="0">
                <a:latin typeface="ＤＦＧ平成明朝体W5" pitchFamily="18" charset="-128"/>
                <a:ea typeface="ＤＦＧ平成明朝体W5" pitchFamily="18" charset="-128"/>
              </a:rPr>
              <a:t>スケジュール</a:t>
            </a:r>
            <a:endParaRPr kumimoji="1" lang="ja-JP" altLang="en-US" sz="2800" b="1" spc="480" dirty="0">
              <a:latin typeface="ＤＦＧ平成明朝体W5" pitchFamily="18" charset="-128"/>
              <a:ea typeface="ＤＦＧ平成明朝体W5" pitchFamily="18" charset="-128"/>
            </a:endParaRP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F6BC10AA-373D-4682-A6FE-2DE1ECB1E4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974615"/>
              </p:ext>
            </p:extLst>
          </p:nvPr>
        </p:nvGraphicFramePr>
        <p:xfrm>
          <a:off x="624651" y="1028959"/>
          <a:ext cx="6550849" cy="16909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5725">
                  <a:extLst>
                    <a:ext uri="{9D8B030D-6E8A-4147-A177-3AD203B41FA5}">
                      <a16:colId xmlns:a16="http://schemas.microsoft.com/office/drawing/2014/main" val="1857448174"/>
                    </a:ext>
                  </a:extLst>
                </a:gridCol>
                <a:gridCol w="5195124">
                  <a:extLst>
                    <a:ext uri="{9D8B030D-6E8A-4147-A177-3AD203B41FA5}">
                      <a16:colId xmlns:a16="http://schemas.microsoft.com/office/drawing/2014/main" val="3573653435"/>
                    </a:ext>
                  </a:extLst>
                </a:gridCol>
              </a:tblGrid>
              <a:tr h="3882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ea typeface="ＤＦＧ平成明朝体W5"/>
                        </a:rPr>
                        <a:t>時間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ea typeface="ＤＦＧ平成明朝体W5"/>
                        </a:rPr>
                        <a:t>内容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01535"/>
                  </a:ext>
                </a:extLst>
              </a:tr>
              <a:tr h="38827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ea typeface="ＤＦＧ平成明朝体W5"/>
                        </a:rPr>
                        <a:t>14</a:t>
                      </a:r>
                      <a:r>
                        <a:rPr kumimoji="1" lang="ja-JP" altLang="en-US" sz="1200" dirty="0">
                          <a:ea typeface="ＤＦＧ平成明朝体W5"/>
                        </a:rPr>
                        <a:t>：</a:t>
                      </a:r>
                      <a:r>
                        <a:rPr kumimoji="1" lang="en-US" altLang="ja-JP" sz="1200" dirty="0">
                          <a:ea typeface="ＤＦＧ平成明朝体W5"/>
                        </a:rPr>
                        <a:t>00</a:t>
                      </a:r>
                      <a:r>
                        <a:rPr kumimoji="1" lang="ja-JP" altLang="en-US" sz="1200" dirty="0">
                          <a:ea typeface="ＤＦＧ平成明朝体W5"/>
                        </a:rPr>
                        <a:t>～</a:t>
                      </a:r>
                      <a:r>
                        <a:rPr kumimoji="1" lang="en-US" altLang="ja-JP" sz="1200" dirty="0">
                          <a:ea typeface="ＤＦＧ平成明朝体W5"/>
                        </a:rPr>
                        <a:t>14</a:t>
                      </a:r>
                      <a:r>
                        <a:rPr kumimoji="1" lang="ja-JP" altLang="en-US" sz="1200" dirty="0">
                          <a:ea typeface="ＤＦＧ平成明朝体W5"/>
                        </a:rPr>
                        <a:t>：</a:t>
                      </a:r>
                      <a:r>
                        <a:rPr kumimoji="1" lang="en-US" altLang="ja-JP" sz="1200" dirty="0">
                          <a:ea typeface="ＤＦＧ平成明朝体W5"/>
                        </a:rPr>
                        <a:t>15</a:t>
                      </a:r>
                      <a:endParaRPr kumimoji="1" lang="ja-JP" altLang="en-US" sz="1200" dirty="0">
                        <a:ea typeface="ＤＦＧ平成明朝体W5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ea typeface="ＤＦＧ平成明朝体W5"/>
                        </a:rPr>
                        <a:t>中国青海省看護学校等との提携の介護プログラムのご案内</a:t>
                      </a:r>
                      <a:endParaRPr kumimoji="1" lang="en-US" altLang="ja-JP" sz="1200" dirty="0">
                        <a:ea typeface="ＤＦＧ平成明朝体W5"/>
                      </a:endParaRPr>
                    </a:p>
                    <a:p>
                      <a:r>
                        <a:rPr kumimoji="1" lang="ja-JP" altLang="en-US" sz="1200" dirty="0">
                          <a:ea typeface="ＤＦＧ平成明朝体W5"/>
                        </a:rPr>
                        <a:t>現在稼働中の介護技能実習生の現状についてのご紹介等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1155120"/>
                  </a:ext>
                </a:extLst>
              </a:tr>
              <a:tr h="38827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ea typeface="ＤＦＧ平成明朝体W5"/>
                        </a:rPr>
                        <a:t>14</a:t>
                      </a:r>
                      <a:r>
                        <a:rPr kumimoji="1" lang="ja-JP" altLang="en-US" sz="1200" dirty="0">
                          <a:ea typeface="ＤＦＧ平成明朝体W5"/>
                        </a:rPr>
                        <a:t>：</a:t>
                      </a:r>
                      <a:r>
                        <a:rPr kumimoji="1" lang="en-US" altLang="ja-JP" sz="1200" dirty="0">
                          <a:ea typeface="ＤＦＧ平成明朝体W5"/>
                        </a:rPr>
                        <a:t>15</a:t>
                      </a:r>
                      <a:r>
                        <a:rPr kumimoji="1" lang="ja-JP" altLang="en-US" sz="1200" dirty="0">
                          <a:ea typeface="ＤＦＧ平成明朝体W5"/>
                        </a:rPr>
                        <a:t>～</a:t>
                      </a:r>
                      <a:r>
                        <a:rPr kumimoji="1" lang="en-US" altLang="ja-JP" sz="1200" dirty="0">
                          <a:ea typeface="ＤＦＧ平成明朝体W5"/>
                        </a:rPr>
                        <a:t>14</a:t>
                      </a:r>
                      <a:r>
                        <a:rPr kumimoji="1" lang="ja-JP" altLang="en-US" sz="1200" dirty="0">
                          <a:ea typeface="ＤＦＧ平成明朝体W5"/>
                        </a:rPr>
                        <a:t>：</a:t>
                      </a:r>
                      <a:r>
                        <a:rPr kumimoji="1" lang="en-US" altLang="ja-JP" sz="1200" dirty="0">
                          <a:ea typeface="ＤＦＧ平成明朝体W5"/>
                        </a:rPr>
                        <a:t>30</a:t>
                      </a:r>
                      <a:endParaRPr kumimoji="1" lang="ja-JP" altLang="en-US" sz="1200" dirty="0">
                        <a:ea typeface="ＤＦＧ平成明朝体W5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ea typeface="ＤＦＧ平成明朝体W5"/>
                        </a:rPr>
                        <a:t>参加事業所様による就業施設の</a:t>
                      </a:r>
                      <a:r>
                        <a:rPr kumimoji="1" lang="en-US" altLang="ja-JP" sz="1200" dirty="0">
                          <a:ea typeface="ＤＦＧ平成明朝体W5"/>
                        </a:rPr>
                        <a:t>PR</a:t>
                      </a:r>
                    </a:p>
                    <a:p>
                      <a:r>
                        <a:rPr kumimoji="1" lang="ja-JP" altLang="en-US" sz="1200" dirty="0">
                          <a:ea typeface="ＤＦＧ平成明朝体W5"/>
                        </a:rPr>
                        <a:t>中国側担当講師のご紹介・実習生候補者自己紹介</a:t>
                      </a:r>
                      <a:endParaRPr kumimoji="1" lang="en-US" altLang="ja-JP" sz="1200" dirty="0">
                        <a:ea typeface="ＤＦＧ平成明朝体W5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0923736"/>
                  </a:ext>
                </a:extLst>
              </a:tr>
              <a:tr h="38827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ea typeface="ＤＦＧ平成明朝体W5"/>
                        </a:rPr>
                        <a:t>14</a:t>
                      </a:r>
                      <a:r>
                        <a:rPr kumimoji="1" lang="ja-JP" altLang="en-US" sz="1200" dirty="0">
                          <a:ea typeface="ＤＦＧ平成明朝体W5"/>
                        </a:rPr>
                        <a:t>：</a:t>
                      </a:r>
                      <a:r>
                        <a:rPr kumimoji="1" lang="en-US" altLang="ja-JP" sz="1200" dirty="0">
                          <a:ea typeface="ＤＦＧ平成明朝体W5"/>
                        </a:rPr>
                        <a:t>30</a:t>
                      </a:r>
                      <a:r>
                        <a:rPr kumimoji="1" lang="ja-JP" altLang="en-US" sz="1200" dirty="0">
                          <a:ea typeface="ＤＦＧ平成明朝体W5"/>
                        </a:rPr>
                        <a:t>～</a:t>
                      </a:r>
                      <a:r>
                        <a:rPr kumimoji="1" lang="en-US" altLang="ja-JP" sz="1200" dirty="0">
                          <a:ea typeface="ＤＦＧ平成明朝体W5"/>
                        </a:rPr>
                        <a:t>16</a:t>
                      </a:r>
                      <a:r>
                        <a:rPr kumimoji="1" lang="ja-JP" altLang="en-US" sz="1200" dirty="0">
                          <a:ea typeface="ＤＦＧ平成明朝体W5"/>
                        </a:rPr>
                        <a:t>：</a:t>
                      </a:r>
                      <a:r>
                        <a:rPr kumimoji="1" lang="en-US" altLang="ja-JP" sz="1200" dirty="0">
                          <a:ea typeface="ＤＦＧ平成明朝体W5"/>
                        </a:rPr>
                        <a:t>00</a:t>
                      </a:r>
                      <a:endParaRPr kumimoji="1" lang="ja-JP" altLang="en-US" sz="1200" dirty="0">
                        <a:ea typeface="ＤＦＧ平成明朝体W5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ea typeface="ＤＦＧ平成明朝体W5"/>
                        </a:rPr>
                        <a:t>面談会</a:t>
                      </a:r>
                      <a:r>
                        <a:rPr kumimoji="1" lang="en-US" altLang="ja-JP" sz="1200" dirty="0">
                          <a:ea typeface="ＤＦＧ平成明朝体W5"/>
                        </a:rPr>
                        <a:t>(</a:t>
                      </a:r>
                      <a:r>
                        <a:rPr kumimoji="1" lang="ja-JP" altLang="en-US" sz="1200" dirty="0">
                          <a:ea typeface="ＤＦＧ平成明朝体W5"/>
                        </a:rPr>
                        <a:t>フリートーク</a:t>
                      </a:r>
                      <a:r>
                        <a:rPr kumimoji="1" lang="en-US" altLang="ja-JP" sz="1200" dirty="0">
                          <a:ea typeface="ＤＦＧ平成明朝体W5"/>
                        </a:rPr>
                        <a:t>)</a:t>
                      </a:r>
                      <a:endParaRPr kumimoji="1" lang="ja-JP" altLang="en-US" sz="1200" dirty="0">
                        <a:ea typeface="ＤＦＧ平成明朝体W5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795027"/>
                  </a:ext>
                </a:extLst>
              </a:tr>
            </a:tbl>
          </a:graphicData>
        </a:graphic>
      </p:graphicFrame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BDDADBB-4CA5-40CF-AE2B-428DA9C89208}"/>
              </a:ext>
            </a:extLst>
          </p:cNvPr>
          <p:cNvSpPr txBox="1"/>
          <p:nvPr/>
        </p:nvSpPr>
        <p:spPr>
          <a:xfrm>
            <a:off x="580454" y="2887764"/>
            <a:ext cx="6476747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800" b="1" spc="-150" dirty="0">
                <a:latin typeface="ＤＦＧ平成明朝体W5" pitchFamily="18" charset="-128"/>
                <a:ea typeface="ＤＦＧ平成明朝体W5" pitchFamily="18" charset="-128"/>
              </a:rPr>
              <a:t>中国介護人材面談会　</a:t>
            </a:r>
            <a:endParaRPr lang="en-US" altLang="ja-JP" sz="2800" b="1" spc="-150" dirty="0">
              <a:latin typeface="ＤＦＧ平成明朝体W5" pitchFamily="18" charset="-128"/>
              <a:ea typeface="ＤＦＧ平成明朝体W5" pitchFamily="18" charset="-128"/>
            </a:endParaRPr>
          </a:p>
          <a:p>
            <a:pPr algn="ctr"/>
            <a:r>
              <a:rPr lang="ja-JP" altLang="en-US" sz="2800" b="1" spc="-150" dirty="0">
                <a:latin typeface="ＤＦＧ平成明朝体W5" pitchFamily="18" charset="-128"/>
                <a:ea typeface="ＤＦＧ平成明朝体W5" pitchFamily="18" charset="-128"/>
              </a:rPr>
              <a:t>参加申込書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AC583018-9A3E-417C-8143-87EAA74166D7}"/>
              </a:ext>
            </a:extLst>
          </p:cNvPr>
          <p:cNvSpPr/>
          <p:nvPr/>
        </p:nvSpPr>
        <p:spPr>
          <a:xfrm>
            <a:off x="610775" y="4551760"/>
            <a:ext cx="6534585" cy="48218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333" tIns="44667" rIns="89333" bIns="44667"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ea typeface="ＤＦＧ平成明朝体W5"/>
              </a:rPr>
              <a:t>FAX</a:t>
            </a:r>
            <a:r>
              <a:rPr kumimoji="1" lang="ja-JP" altLang="en-US" dirty="0">
                <a:solidFill>
                  <a:schemeClr val="tx1"/>
                </a:solidFill>
                <a:ea typeface="ＤＦＧ平成明朝体W5"/>
              </a:rPr>
              <a:t>　専用申込用紙 </a:t>
            </a:r>
            <a:r>
              <a:rPr lang="en-US" altLang="ja-JP" dirty="0">
                <a:solidFill>
                  <a:schemeClr val="tx1"/>
                </a:solidFill>
                <a:ea typeface="ＤＦＧ平成明朝体W5"/>
              </a:rPr>
              <a:t>/ </a:t>
            </a:r>
            <a:r>
              <a:rPr lang="ja-JP" altLang="en-US" dirty="0">
                <a:solidFill>
                  <a:schemeClr val="tx1"/>
                </a:solidFill>
                <a:ea typeface="ＤＦＧ平成明朝体W5"/>
              </a:rPr>
              <a:t>送付先　</a:t>
            </a:r>
            <a:r>
              <a:rPr lang="en-US" altLang="ja-JP" dirty="0">
                <a:solidFill>
                  <a:schemeClr val="tx1"/>
                </a:solidFill>
                <a:ea typeface="ＤＦＧ平成明朝体W5"/>
              </a:rPr>
              <a:t>011-207-6541 </a:t>
            </a:r>
            <a:endParaRPr kumimoji="1" lang="en-US" altLang="ja-JP" dirty="0">
              <a:solidFill>
                <a:schemeClr val="tx1"/>
              </a:solidFill>
              <a:ea typeface="ＤＦＧ平成明朝体W5"/>
            </a:endParaRPr>
          </a:p>
        </p:txBody>
      </p:sp>
      <p:graphicFrame>
        <p:nvGraphicFramePr>
          <p:cNvPr id="30" name="表 29">
            <a:extLst>
              <a:ext uri="{FF2B5EF4-FFF2-40B4-BE49-F238E27FC236}">
                <a16:creationId xmlns:a16="http://schemas.microsoft.com/office/drawing/2014/main" id="{C2C1078B-B3D9-4FCF-9723-5565E64AF1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457321"/>
              </p:ext>
            </p:extLst>
          </p:nvPr>
        </p:nvGraphicFramePr>
        <p:xfrm>
          <a:off x="635000" y="5237587"/>
          <a:ext cx="6524236" cy="3308992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124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8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036">
                  <a:extLst>
                    <a:ext uri="{9D8B030D-6E8A-4147-A177-3AD203B41FA5}">
                      <a16:colId xmlns:a16="http://schemas.microsoft.com/office/drawing/2014/main" val="2624461188"/>
                    </a:ext>
                  </a:extLst>
                </a:gridCol>
              </a:tblGrid>
              <a:tr h="4136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>
                          <a:ea typeface="ＤＦＧ平成明朝体W5"/>
                        </a:rPr>
                        <a:t>会社名</a:t>
                      </a:r>
                    </a:p>
                  </a:txBody>
                  <a:tcPr marL="88919" marR="88919" marT="44821" marB="44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500" dirty="0">
                        <a:ea typeface="ＤＦＧ平成明朝体W5"/>
                      </a:endParaRPr>
                    </a:p>
                  </a:txBody>
                  <a:tcPr marL="88919" marR="88919" marT="44821" marB="448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88919" marR="88919" marT="44821" marB="448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6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>
                          <a:ea typeface="ＤＦＧ平成明朝体W5"/>
                        </a:rPr>
                        <a:t>御担当者名</a:t>
                      </a:r>
                    </a:p>
                  </a:txBody>
                  <a:tcPr marL="88919" marR="88919" marT="44821" marB="44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500" dirty="0">
                        <a:ea typeface="ＤＦＧ平成明朝体W5"/>
                      </a:endParaRPr>
                    </a:p>
                  </a:txBody>
                  <a:tcPr marL="88919" marR="88919" marT="44821" marB="448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>
                          <a:ea typeface="ＤＦＧ平成明朝体W5"/>
                        </a:rPr>
                        <a:t>所属部署</a:t>
                      </a:r>
                    </a:p>
                  </a:txBody>
                  <a:tcPr marL="88919" marR="88919" marT="44821" marB="44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500" dirty="0">
                        <a:ea typeface="ＤＦＧ平成明朝体W5"/>
                      </a:endParaRPr>
                    </a:p>
                  </a:txBody>
                  <a:tcPr marL="88919" marR="88919" marT="44821" marB="448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6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>
                          <a:ea typeface="ＤＦＧ平成明朝体W5"/>
                        </a:rPr>
                        <a:t>所在地</a:t>
                      </a:r>
                    </a:p>
                  </a:txBody>
                  <a:tcPr marL="88919" marR="88919" marT="44821" marB="44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500" dirty="0">
                        <a:ea typeface="ＤＦＧ平成明朝体W5"/>
                      </a:endParaRPr>
                    </a:p>
                  </a:txBody>
                  <a:tcPr marL="88919" marR="88919" marT="44821" marB="448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88919" marR="88919" marT="44821" marB="448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36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>
                          <a:ea typeface="ＤＦＧ平成明朝体W5"/>
                        </a:rPr>
                        <a:t>電話</a:t>
                      </a:r>
                    </a:p>
                  </a:txBody>
                  <a:tcPr marL="88919" marR="88919" marT="44821" marB="44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500" dirty="0">
                        <a:ea typeface="ＤＦＧ平成明朝体W5"/>
                      </a:endParaRPr>
                    </a:p>
                  </a:txBody>
                  <a:tcPr marL="88919" marR="88919" marT="44821" marB="448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>
                          <a:ea typeface="ＤＦＧ平成明朝体W5"/>
                        </a:rPr>
                        <a:t>FAX</a:t>
                      </a:r>
                      <a:endParaRPr kumimoji="1" lang="ja-JP" altLang="en-US" sz="1500" dirty="0">
                        <a:ea typeface="ＤＦＧ平成明朝体W5"/>
                      </a:endParaRPr>
                    </a:p>
                  </a:txBody>
                  <a:tcPr marL="88919" marR="88919" marT="44821" marB="44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500" dirty="0">
                        <a:ea typeface="ＤＦＧ平成明朝体W5"/>
                      </a:endParaRPr>
                    </a:p>
                  </a:txBody>
                  <a:tcPr marL="88919" marR="88919" marT="44821" marB="448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6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>
                          <a:ea typeface="ＤＦＧ平成明朝体W5"/>
                        </a:rPr>
                        <a:t>E-mail</a:t>
                      </a:r>
                      <a:endParaRPr kumimoji="1" lang="ja-JP" altLang="en-US" sz="1500" dirty="0">
                        <a:ea typeface="ＤＦＧ平成明朝体W5"/>
                      </a:endParaRPr>
                    </a:p>
                  </a:txBody>
                  <a:tcPr marL="88919" marR="88919" marT="44821" marB="44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500" dirty="0">
                        <a:ea typeface="ＤＦＧ平成明朝体W5"/>
                      </a:endParaRPr>
                    </a:p>
                  </a:txBody>
                  <a:tcPr marL="88919" marR="88919" marT="44821" marB="448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88919" marR="88919" marT="44821" marB="448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3624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>
                          <a:ea typeface="ＤＦＧ平成明朝体W5"/>
                        </a:rPr>
                        <a:t>参加者氏名（フリガナ）</a:t>
                      </a:r>
                    </a:p>
                  </a:txBody>
                  <a:tcPr marL="88919" marR="88919" marT="44821" marB="44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>
                          <a:ea typeface="ＤＦＧ平成明朝体W5"/>
                        </a:rPr>
                        <a:t>所属部署・役職</a:t>
                      </a:r>
                    </a:p>
                  </a:txBody>
                  <a:tcPr marL="88919" marR="88919" marT="44821" marB="44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500" dirty="0"/>
                    </a:p>
                  </a:txBody>
                  <a:tcPr marL="88919" marR="88919" marT="44821" marB="44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3624">
                <a:tc gridSpan="2">
                  <a:txBody>
                    <a:bodyPr/>
                    <a:lstStyle/>
                    <a:p>
                      <a:endParaRPr kumimoji="1" lang="ja-JP" altLang="en-US" sz="1500" dirty="0">
                        <a:ea typeface="ＤＦＧ平成明朝体W5"/>
                      </a:endParaRPr>
                    </a:p>
                  </a:txBody>
                  <a:tcPr marL="88919" marR="88919" marT="44821" marB="448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500" dirty="0">
                        <a:ea typeface="ＤＦＧ平成明朝体W5"/>
                      </a:endParaRPr>
                    </a:p>
                  </a:txBody>
                  <a:tcPr marL="88919" marR="88919" marT="44821" marB="448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88919" marR="88919" marT="44821" marB="448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3624">
                <a:tc gridSpan="2">
                  <a:txBody>
                    <a:bodyPr/>
                    <a:lstStyle/>
                    <a:p>
                      <a:endParaRPr kumimoji="1" lang="ja-JP" altLang="en-US" sz="1500" dirty="0">
                        <a:ea typeface="ＤＦＧ平成明朝体W5"/>
                      </a:endParaRPr>
                    </a:p>
                  </a:txBody>
                  <a:tcPr marL="88919" marR="88919" marT="44821" marB="448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500" dirty="0">
                        <a:ea typeface="ＤＦＧ平成明朝体W5"/>
                      </a:endParaRPr>
                    </a:p>
                  </a:txBody>
                  <a:tcPr marL="88919" marR="88919" marT="44821" marB="448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88919" marR="88919" marT="44821" marB="448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FF90F2A1-8647-4A8A-B9BD-7AEFDA7321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756769"/>
              </p:ext>
            </p:extLst>
          </p:nvPr>
        </p:nvGraphicFramePr>
        <p:xfrm>
          <a:off x="635000" y="8546579"/>
          <a:ext cx="6524236" cy="827248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1244600">
                  <a:extLst>
                    <a:ext uri="{9D8B030D-6E8A-4147-A177-3AD203B41FA5}">
                      <a16:colId xmlns:a16="http://schemas.microsoft.com/office/drawing/2014/main" val="4247201766"/>
                    </a:ext>
                  </a:extLst>
                </a:gridCol>
                <a:gridCol w="2008186">
                  <a:extLst>
                    <a:ext uri="{9D8B030D-6E8A-4147-A177-3AD203B41FA5}">
                      <a16:colId xmlns:a16="http://schemas.microsoft.com/office/drawing/2014/main" val="423175145"/>
                    </a:ext>
                  </a:extLst>
                </a:gridCol>
                <a:gridCol w="1141414">
                  <a:extLst>
                    <a:ext uri="{9D8B030D-6E8A-4147-A177-3AD203B41FA5}">
                      <a16:colId xmlns:a16="http://schemas.microsoft.com/office/drawing/2014/main" val="4206498239"/>
                    </a:ext>
                  </a:extLst>
                </a:gridCol>
                <a:gridCol w="2130036">
                  <a:extLst>
                    <a:ext uri="{9D8B030D-6E8A-4147-A177-3AD203B41FA5}">
                      <a16:colId xmlns:a16="http://schemas.microsoft.com/office/drawing/2014/main" val="484297092"/>
                    </a:ext>
                  </a:extLst>
                </a:gridCol>
              </a:tblGrid>
              <a:tr h="413624"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ea typeface="ＤＦＧ平成明朝体W5"/>
                        </a:rPr>
                        <a:t>参加方法に〇をご記入ください</a:t>
                      </a:r>
                    </a:p>
                  </a:txBody>
                  <a:tcPr marL="88919" marR="88919" marT="44821" marB="44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88919" marR="88919" marT="44821" marB="448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88919" marR="88919" marT="44821" marB="448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0397500"/>
                  </a:ext>
                </a:extLst>
              </a:tr>
              <a:tr h="4136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ea typeface="ＤＦＧ平成明朝体W5"/>
                        </a:rPr>
                        <a:t>来場</a:t>
                      </a:r>
                    </a:p>
                  </a:txBody>
                  <a:tcPr marL="88919" marR="88919" marT="44821" marB="44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ea typeface="ＤＦＧ平成明朝体W5"/>
                      </a:endParaRPr>
                    </a:p>
                  </a:txBody>
                  <a:tcPr marL="88919" marR="88919" marT="44821" marB="448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ea typeface="ＤＦＧ平成明朝体W5"/>
                        </a:rPr>
                        <a:t>ZOOM</a:t>
                      </a:r>
                      <a:endParaRPr kumimoji="1" lang="ja-JP" altLang="en-US" sz="1600" dirty="0">
                        <a:ea typeface="ＤＦＧ平成明朝体W5"/>
                      </a:endParaRPr>
                    </a:p>
                  </a:txBody>
                  <a:tcPr marL="88919" marR="88919" marT="44821" marB="44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ea typeface="ＤＦＧ平成明朝体W5"/>
                      </a:endParaRPr>
                    </a:p>
                  </a:txBody>
                  <a:tcPr marL="88919" marR="88919" marT="44821" marB="448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4774367"/>
                  </a:ext>
                </a:extLst>
              </a:tr>
            </a:tbl>
          </a:graphicData>
        </a:graphic>
      </p:graphicFrame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C66440FA-3E72-4559-999D-9F25E70B7964}"/>
              </a:ext>
            </a:extLst>
          </p:cNvPr>
          <p:cNvSpPr txBox="1"/>
          <p:nvPr/>
        </p:nvSpPr>
        <p:spPr>
          <a:xfrm>
            <a:off x="596900" y="9590778"/>
            <a:ext cx="6562336" cy="859648"/>
          </a:xfrm>
          <a:prstGeom prst="rect">
            <a:avLst/>
          </a:prstGeom>
          <a:noFill/>
        </p:spPr>
        <p:txBody>
          <a:bodyPr wrap="square" lIns="89333" tIns="44667" rIns="89333" bIns="44667" rtlCol="0">
            <a:spAutoFit/>
          </a:bodyPr>
          <a:lstStyle/>
          <a:p>
            <a:r>
              <a:rPr lang="en-US" altLang="ja-JP" sz="1400" b="1" dirty="0">
                <a:ea typeface="ＤＦＧ平成明朝体W5"/>
              </a:rPr>
              <a:t>【</a:t>
            </a:r>
            <a:r>
              <a:rPr lang="ja-JP" altLang="en-US" sz="1400" b="1" dirty="0">
                <a:ea typeface="ＤＦＧ平成明朝体W5"/>
              </a:rPr>
              <a:t>個人情報の取扱について</a:t>
            </a:r>
            <a:r>
              <a:rPr lang="en-US" altLang="ja-JP" sz="1400" b="1" dirty="0">
                <a:ea typeface="ＤＦＧ平成明朝体W5"/>
              </a:rPr>
              <a:t>】</a:t>
            </a:r>
          </a:p>
          <a:p>
            <a:r>
              <a:rPr lang="ja-JP" altLang="en-US" sz="1200" dirty="0">
                <a:ea typeface="ＤＦＧ平成明朝体W5"/>
              </a:rPr>
              <a:t>こちらのお申込でお預かりする個人情報は、参加申込の確認とそのお申込に対する当協会からのご連絡、取りまとめに利用するものとし、それ以外の目的での利用はいたしません。</a:t>
            </a:r>
            <a:endParaRPr lang="en-US" altLang="ja-JP" sz="1200" dirty="0">
              <a:ea typeface="ＤＦＧ平成明朝体W5"/>
            </a:endParaRPr>
          </a:p>
          <a:p>
            <a:r>
              <a:rPr lang="ja-JP" altLang="en-US" sz="1200" dirty="0">
                <a:ea typeface="ＤＦＧ平成明朝体W5"/>
              </a:rPr>
              <a:t>ご応募・エントリーをもって、上記の同意とさせていただきます。</a:t>
            </a:r>
            <a:endParaRPr lang="ja-JP" altLang="en-US" sz="1400" dirty="0">
              <a:ea typeface="ＤＦＧ平成明朝体W5"/>
            </a:endParaRPr>
          </a:p>
        </p:txBody>
      </p:sp>
      <p:sp>
        <p:nvSpPr>
          <p:cNvPr id="9" name="矢印: 下 8">
            <a:extLst>
              <a:ext uri="{FF2B5EF4-FFF2-40B4-BE49-F238E27FC236}">
                <a16:creationId xmlns:a16="http://schemas.microsoft.com/office/drawing/2014/main" id="{63B163F2-220A-43FF-B38B-DB7F225C0F5C}"/>
              </a:ext>
            </a:extLst>
          </p:cNvPr>
          <p:cNvSpPr/>
          <p:nvPr/>
        </p:nvSpPr>
        <p:spPr>
          <a:xfrm>
            <a:off x="1174750" y="4225491"/>
            <a:ext cx="263525" cy="295324"/>
          </a:xfrm>
          <a:prstGeom prst="downArrow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C15F74E-AD45-4E45-A6D4-989E63487E5B}"/>
              </a:ext>
            </a:extLst>
          </p:cNvPr>
          <p:cNvSpPr txBox="1"/>
          <p:nvPr/>
        </p:nvSpPr>
        <p:spPr>
          <a:xfrm>
            <a:off x="639694" y="3917896"/>
            <a:ext cx="624878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200" spc="-150" dirty="0">
                <a:latin typeface="ＭＳ 明朝" panose="02020609040205080304" pitchFamily="17" charset="-128"/>
                <a:ea typeface="ＤＦＧ平成明朝体W5"/>
              </a:rPr>
              <a:t>◆メールでお申込の場合：件名に「面談会」本文に「企業情報</a:t>
            </a:r>
            <a:r>
              <a:rPr lang="en-US" altLang="ja-JP" sz="1200" spc="-150" dirty="0">
                <a:latin typeface="ＭＳ 明朝" panose="02020609040205080304" pitchFamily="17" charset="-128"/>
                <a:ea typeface="ＤＦＧ平成明朝体W5"/>
              </a:rPr>
              <a:t>(</a:t>
            </a:r>
            <a:r>
              <a:rPr lang="ja-JP" altLang="en-US" sz="1200" spc="-150" dirty="0">
                <a:latin typeface="ＭＳ 明朝" panose="02020609040205080304" pitchFamily="17" charset="-128"/>
                <a:ea typeface="ＤＦＧ平成明朝体W5"/>
              </a:rPr>
              <a:t>会社名</a:t>
            </a:r>
            <a:r>
              <a:rPr lang="en-US" altLang="ja-JP" sz="1200" spc="-150" dirty="0">
                <a:latin typeface="ＭＳ 明朝" panose="02020609040205080304" pitchFamily="17" charset="-128"/>
                <a:ea typeface="ＤＦＧ平成明朝体W5"/>
              </a:rPr>
              <a:t>)</a:t>
            </a:r>
            <a:r>
              <a:rPr lang="ja-JP" altLang="en-US" sz="1200" spc="-150" dirty="0" err="1">
                <a:latin typeface="ＭＳ 明朝" panose="02020609040205080304" pitchFamily="17" charset="-128"/>
                <a:ea typeface="ＤＦＧ平成明朝体W5"/>
              </a:rPr>
              <a:t>、</a:t>
            </a:r>
            <a:r>
              <a:rPr lang="ja-JP" altLang="en-US" sz="1200" spc="-150" dirty="0">
                <a:latin typeface="ＭＳ 明朝" panose="02020609040205080304" pitchFamily="17" charset="-128"/>
                <a:ea typeface="ＤＦＧ平成明朝体W5"/>
              </a:rPr>
              <a:t>参加者と担当者情報</a:t>
            </a:r>
            <a:r>
              <a:rPr lang="en-US" altLang="ja-JP" sz="1200" spc="-150" dirty="0">
                <a:latin typeface="ＭＳ 明朝" panose="02020609040205080304" pitchFamily="17" charset="-128"/>
                <a:ea typeface="ＤＦＧ平成明朝体W5"/>
              </a:rPr>
              <a:t>(</a:t>
            </a:r>
            <a:r>
              <a:rPr lang="ja-JP" altLang="en-US" sz="1200" spc="-150" dirty="0">
                <a:latin typeface="ＭＳ 明朝" panose="02020609040205080304" pitchFamily="17" charset="-128"/>
                <a:ea typeface="ＤＦＧ平成明朝体W5"/>
              </a:rPr>
              <a:t>氏名・　所属部署・所在地・</a:t>
            </a:r>
            <a:r>
              <a:rPr lang="en-US" altLang="ja-JP" sz="1200" spc="-150" dirty="0">
                <a:latin typeface="ＭＳ 明朝" panose="02020609040205080304" pitchFamily="17" charset="-128"/>
                <a:ea typeface="ＤＦＧ平成明朝体W5"/>
              </a:rPr>
              <a:t>TEL</a:t>
            </a:r>
            <a:r>
              <a:rPr lang="ja-JP" altLang="en-US" sz="1200" spc="-150" dirty="0">
                <a:latin typeface="ＭＳ 明朝" panose="02020609040205080304" pitchFamily="17" charset="-128"/>
                <a:ea typeface="ＤＦＧ平成明朝体W5"/>
              </a:rPr>
              <a:t>番号・</a:t>
            </a:r>
            <a:r>
              <a:rPr lang="en-US" altLang="ja-JP" sz="1200" spc="-150" dirty="0">
                <a:latin typeface="ＭＳ 明朝" panose="02020609040205080304" pitchFamily="17" charset="-128"/>
                <a:ea typeface="ＤＦＧ平成明朝体W5"/>
              </a:rPr>
              <a:t>FAX</a:t>
            </a:r>
            <a:r>
              <a:rPr lang="ja-JP" altLang="en-US" sz="1200" spc="-150" dirty="0">
                <a:latin typeface="ＭＳ 明朝" panose="02020609040205080304" pitchFamily="17" charset="-128"/>
                <a:ea typeface="ＤＦＧ平成明朝体W5"/>
              </a:rPr>
              <a:t>番号・メールアドレス</a:t>
            </a:r>
            <a:r>
              <a:rPr lang="en-US" altLang="ja-JP" sz="1200" spc="-150" dirty="0">
                <a:latin typeface="ＭＳ 明朝" panose="02020609040205080304" pitchFamily="17" charset="-128"/>
                <a:ea typeface="ＤＦＧ平成明朝体W5"/>
              </a:rPr>
              <a:t>)</a:t>
            </a:r>
            <a:r>
              <a:rPr lang="ja-JP" altLang="en-US" sz="1200" spc="-150" dirty="0">
                <a:latin typeface="ＭＳ 明朝" panose="02020609040205080304" pitchFamily="17" charset="-128"/>
                <a:ea typeface="ＤＦＧ平成明朝体W5"/>
              </a:rPr>
              <a:t>」を記入して送ってください。</a:t>
            </a:r>
            <a:endParaRPr lang="en-US" altLang="ja-JP" sz="1200" spc="-150" dirty="0">
              <a:latin typeface="ＭＳ 明朝" panose="02020609040205080304" pitchFamily="17" charset="-128"/>
              <a:ea typeface="ＤＦＧ平成明朝体W5"/>
            </a:endParaRPr>
          </a:p>
        </p:txBody>
      </p:sp>
    </p:spTree>
    <p:extLst>
      <p:ext uri="{BB962C8B-B14F-4D97-AF65-F5344CB8AC3E}">
        <p14:creationId xmlns:p14="http://schemas.microsoft.com/office/powerpoint/2010/main" val="741508446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368</Words>
  <Application>Microsoft Office PowerPoint</Application>
  <PresentationFormat>ユーザー設定</PresentationFormat>
  <Paragraphs>51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ＤＦＧ平成明朝体W5</vt:lpstr>
      <vt:lpstr>HGPｺﾞｼｯｸM</vt:lpstr>
      <vt:lpstr>HGP創英角ｺﾞｼｯｸUB</vt:lpstr>
      <vt:lpstr>HGP創英角ｺﾞｼｯｸUB</vt:lpstr>
      <vt:lpstr>ＭＳ Ｐゴシック</vt:lpstr>
      <vt:lpstr>ＭＳ 明朝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2016-07-28T23:10:33Z</dcterms:created>
  <dcterms:modified xsi:type="dcterms:W3CDTF">2021-09-02T07:29:13Z</dcterms:modified>
</cp:coreProperties>
</file>